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8"/>
  </p:notesMasterIdLst>
  <p:handoutMasterIdLst>
    <p:handoutMasterId r:id="rId39"/>
  </p:handoutMasterIdLst>
  <p:sldIdLst>
    <p:sldId id="256" r:id="rId2"/>
    <p:sldId id="280" r:id="rId3"/>
    <p:sldId id="281" r:id="rId4"/>
    <p:sldId id="289" r:id="rId5"/>
    <p:sldId id="315" r:id="rId6"/>
    <p:sldId id="257" r:id="rId7"/>
    <p:sldId id="311" r:id="rId8"/>
    <p:sldId id="292" r:id="rId9"/>
    <p:sldId id="270" r:id="rId10"/>
    <p:sldId id="291" r:id="rId11"/>
    <p:sldId id="309" r:id="rId12"/>
    <p:sldId id="296" r:id="rId13"/>
    <p:sldId id="302" r:id="rId14"/>
    <p:sldId id="314" r:id="rId15"/>
    <p:sldId id="258" r:id="rId16"/>
    <p:sldId id="286" r:id="rId17"/>
    <p:sldId id="305" r:id="rId18"/>
    <p:sldId id="304" r:id="rId19"/>
    <p:sldId id="276" r:id="rId20"/>
    <p:sldId id="277" r:id="rId21"/>
    <p:sldId id="295" r:id="rId22"/>
    <p:sldId id="265" r:id="rId23"/>
    <p:sldId id="262" r:id="rId24"/>
    <p:sldId id="300" r:id="rId25"/>
    <p:sldId id="310" r:id="rId26"/>
    <p:sldId id="259" r:id="rId27"/>
    <p:sldId id="290" r:id="rId28"/>
    <p:sldId id="308" r:id="rId29"/>
    <p:sldId id="306" r:id="rId30"/>
    <p:sldId id="297" r:id="rId31"/>
    <p:sldId id="298" r:id="rId32"/>
    <p:sldId id="288" r:id="rId33"/>
    <p:sldId id="294" r:id="rId34"/>
    <p:sldId id="312" r:id="rId35"/>
    <p:sldId id="261" r:id="rId36"/>
    <p:sldId id="31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4" autoAdjust="0"/>
  </p:normalViewPr>
  <p:slideViewPr>
    <p:cSldViewPr>
      <p:cViewPr>
        <p:scale>
          <a:sx n="77" d="100"/>
          <a:sy n="77" d="100"/>
        </p:scale>
        <p:origin x="-1164" y="210"/>
      </p:cViewPr>
      <p:guideLst>
        <p:guide orient="horz" pos="2160"/>
        <p:guide pos="2880"/>
      </p:guideLst>
    </p:cSldViewPr>
  </p:slideViewPr>
  <p:outlineViewPr>
    <p:cViewPr>
      <p:scale>
        <a:sx n="33" d="100"/>
        <a:sy n="33" d="100"/>
      </p:scale>
      <p:origin x="0" y="708"/>
    </p:cViewPr>
  </p:outlineViewPr>
  <p:notesTextViewPr>
    <p:cViewPr>
      <p:scale>
        <a:sx n="100" d="100"/>
        <a:sy n="100" d="100"/>
      </p:scale>
      <p:origin x="0" y="0"/>
    </p:cViewPr>
  </p:notesTextViewPr>
  <p:sorterViewPr>
    <p:cViewPr>
      <p:scale>
        <a:sx n="66" d="100"/>
        <a:sy n="66" d="100"/>
      </p:scale>
      <p:origin x="0" y="378"/>
    </p:cViewPr>
  </p:sorterViewPr>
  <p:notesViewPr>
    <p:cSldViewPr>
      <p:cViewPr varScale="1">
        <p:scale>
          <a:sx n="55" d="100"/>
          <a:sy n="55" d="100"/>
        </p:scale>
        <p:origin x="-289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016822-F948-436E-AFD8-033BA05438A4}" type="datetimeFigureOut">
              <a:rPr lang="en-IE" smtClean="0"/>
              <a:pPr/>
              <a:t>22/06/2023</a:t>
            </a:fld>
            <a:endParaRPr lang="en-I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F25B50-8D7E-4D9D-AC94-1EF460E14236}" type="slidenum">
              <a:rPr lang="en-IE" smtClean="0"/>
              <a:pPr/>
              <a:t>‹#›</a:t>
            </a:fld>
            <a:endParaRPr lang="en-IE"/>
          </a:p>
        </p:txBody>
      </p:sp>
    </p:spTree>
    <p:extLst>
      <p:ext uri="{BB962C8B-B14F-4D97-AF65-F5344CB8AC3E}">
        <p14:creationId xmlns:p14="http://schemas.microsoft.com/office/powerpoint/2010/main" val="3329914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786F90-DFA3-4DC4-9CD6-1A8FFF8BBD16}" type="datetimeFigureOut">
              <a:rPr lang="en-IE" smtClean="0"/>
              <a:pPr/>
              <a:t>22/06/2023</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DC6503-E105-4361-BBA9-29B8D4328B97}" type="slidenum">
              <a:rPr lang="en-IE" smtClean="0"/>
              <a:pPr/>
              <a:t>‹#›</a:t>
            </a:fld>
            <a:endParaRPr lang="en-IE"/>
          </a:p>
        </p:txBody>
      </p:sp>
    </p:spTree>
    <p:extLst>
      <p:ext uri="{BB962C8B-B14F-4D97-AF65-F5344CB8AC3E}">
        <p14:creationId xmlns:p14="http://schemas.microsoft.com/office/powerpoint/2010/main" val="1798719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ECEAA-04FD-4FFE-ABB4-D80D6F17DF3E}" type="datetimeFigureOut">
              <a:rPr lang="en-IE" smtClean="0"/>
              <a:pPr/>
              <a:t>22/06/2023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944750-DEA7-4DB2-AE40-C38D1C634003}"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ECEAA-04FD-4FFE-ABB4-D80D6F17DF3E}" type="datetimeFigureOut">
              <a:rPr lang="en-IE" smtClean="0"/>
              <a:pPr/>
              <a:t>22/06/2023</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44750-DEA7-4DB2-AE40-C38D1C634003}"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hyperlink" Target="https://www.surveymonkey.com/r/SMHQGJ8"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620688"/>
            <a:ext cx="7851648" cy="3600400"/>
          </a:xfrm>
        </p:spPr>
        <p:txBody>
          <a:bodyPr>
            <a:noAutofit/>
          </a:bodyPr>
          <a:lstStyle/>
          <a:p>
            <a:pPr algn="ctr"/>
            <a:r>
              <a:rPr lang="en-IE" sz="8000" dirty="0" smtClean="0">
                <a:solidFill>
                  <a:srgbClr val="FFFF00"/>
                </a:solidFill>
              </a:rPr>
              <a:t/>
            </a:r>
            <a:br>
              <a:rPr lang="en-IE" sz="8000" dirty="0" smtClean="0">
                <a:solidFill>
                  <a:srgbClr val="FFFF00"/>
                </a:solidFill>
              </a:rPr>
            </a:br>
            <a:r>
              <a:rPr lang="en-IE" sz="8000" dirty="0" smtClean="0">
                <a:solidFill>
                  <a:srgbClr val="FFFF00"/>
                </a:solidFill>
              </a:rPr>
              <a:t/>
            </a:r>
            <a:br>
              <a:rPr lang="en-IE" sz="8000" dirty="0" smtClean="0">
                <a:solidFill>
                  <a:srgbClr val="FFFF00"/>
                </a:solidFill>
              </a:rPr>
            </a:br>
            <a:endParaRPr lang="en-IE" sz="8000" dirty="0">
              <a:solidFill>
                <a:srgbClr val="FFFF00"/>
              </a:solidFill>
            </a:endParaRPr>
          </a:p>
        </p:txBody>
      </p:sp>
      <p:pic>
        <p:nvPicPr>
          <p:cNvPr id="123910" name="Picture 6" descr="Related image"/>
          <p:cNvPicPr>
            <a:picLocks noChangeAspect="1" noChangeArrowheads="1"/>
          </p:cNvPicPr>
          <p:nvPr/>
        </p:nvPicPr>
        <p:blipFill>
          <a:blip r:embed="rId2" cstate="print"/>
          <a:srcRect/>
          <a:stretch>
            <a:fillRect/>
          </a:stretch>
        </p:blipFill>
        <p:spPr bwMode="auto">
          <a:xfrm>
            <a:off x="1115616" y="764704"/>
            <a:ext cx="6948264" cy="518804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4734" y="3212976"/>
            <a:ext cx="4847106" cy="36450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9" y="0"/>
            <a:ext cx="4272575" cy="321297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332656"/>
            <a:ext cx="8280920" cy="1815882"/>
          </a:xfrm>
          <a:prstGeom prst="rect">
            <a:avLst/>
          </a:prstGeom>
        </p:spPr>
        <p:txBody>
          <a:bodyPr wrap="square">
            <a:spAutoFit/>
          </a:bodyPr>
          <a:lstStyle/>
          <a:p>
            <a:r>
              <a:rPr lang="en-IE" sz="2800" dirty="0" smtClean="0">
                <a:latin typeface="Comic Sans MS" pitchFamily="66" charset="0"/>
              </a:rPr>
              <a:t>Rugby:</a:t>
            </a:r>
          </a:p>
          <a:p>
            <a:r>
              <a:rPr lang="en-GB" sz="2800" dirty="0" smtClean="0">
                <a:latin typeface="Comic Sans MS" pitchFamily="66" charset="0"/>
              </a:rPr>
              <a:t>Children completed six weeks of coaching in tag rugby and touch rugby. Developing their ball handling, passing, dodging and movement skills.</a:t>
            </a:r>
            <a:endParaRPr lang="en-IE" sz="2800" dirty="0" smtClean="0">
              <a:latin typeface="Comic Sans MS" pitchFamily="66"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167890"/>
            <a:ext cx="3103472" cy="413796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996" y="2148539"/>
            <a:ext cx="3276364" cy="408877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88640"/>
            <a:ext cx="5832648" cy="1908215"/>
          </a:xfrm>
          <a:prstGeom prst="rect">
            <a:avLst/>
          </a:prstGeom>
          <a:noFill/>
        </p:spPr>
        <p:txBody>
          <a:bodyPr wrap="square" rtlCol="0">
            <a:spAutoFit/>
          </a:bodyPr>
          <a:lstStyle/>
          <a:p>
            <a:r>
              <a:rPr lang="en-GB" sz="2800" dirty="0" smtClean="0"/>
              <a:t>Athletics:</a:t>
            </a:r>
          </a:p>
          <a:p>
            <a:r>
              <a:rPr lang="en-GB" dirty="0" smtClean="0"/>
              <a:t>Ms. Finnegan is a qualified Athletics Level 1 coach and she has brought this knowledge to the school by coordinating with other teachers, teaching the fundamental skills of jumping , running and throwing and teaching the Athletics strand.</a:t>
            </a:r>
            <a:endParaRPr lang="en-I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4388" y="4149446"/>
            <a:ext cx="4872766" cy="23332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175089"/>
            <a:ext cx="4187957" cy="31409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1844824"/>
            <a:ext cx="3899925" cy="292494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476672"/>
            <a:ext cx="6264696" cy="769441"/>
          </a:xfrm>
          <a:prstGeom prst="rect">
            <a:avLst/>
          </a:prstGeom>
          <a:noFill/>
        </p:spPr>
        <p:txBody>
          <a:bodyPr wrap="square" rtlCol="0">
            <a:spAutoFit/>
          </a:bodyPr>
          <a:lstStyle/>
          <a:p>
            <a:r>
              <a:rPr lang="en-GB" sz="4400" dirty="0" smtClean="0"/>
              <a:t>PAWS and Water Safety </a:t>
            </a:r>
            <a:endParaRPr lang="en-IE" sz="4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3633"/>
            <a:ext cx="9144000" cy="3750733"/>
          </a:xfrm>
          <a:prstGeom prst="rect">
            <a:avLst/>
          </a:prstGeom>
        </p:spPr>
      </p:pic>
    </p:spTree>
    <p:extLst>
      <p:ext uri="{BB962C8B-B14F-4D97-AF65-F5344CB8AC3E}">
        <p14:creationId xmlns:p14="http://schemas.microsoft.com/office/powerpoint/2010/main" val="352528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Comic Sans MS" pitchFamily="66" charset="0"/>
              </a:rPr>
              <a:t>Physical Activity</a:t>
            </a:r>
            <a:endParaRPr lang="en-IE" dirty="0">
              <a:latin typeface="Comic Sans MS" pitchFamily="66" charset="0"/>
            </a:endParaRPr>
          </a:p>
        </p:txBody>
      </p:sp>
      <p:sp>
        <p:nvSpPr>
          <p:cNvPr id="4" name="TextBox 3"/>
          <p:cNvSpPr txBox="1"/>
          <p:nvPr/>
        </p:nvSpPr>
        <p:spPr>
          <a:xfrm>
            <a:off x="755576" y="1196752"/>
            <a:ext cx="7776864" cy="5324535"/>
          </a:xfrm>
          <a:prstGeom prst="rect">
            <a:avLst/>
          </a:prstGeom>
          <a:noFill/>
        </p:spPr>
        <p:txBody>
          <a:bodyPr wrap="square" rtlCol="0">
            <a:spAutoFit/>
          </a:bodyPr>
          <a:lstStyle/>
          <a:p>
            <a:r>
              <a:rPr lang="en-IE" sz="2800" dirty="0" smtClean="0">
                <a:latin typeface="Comic Sans MS" pitchFamily="66" charset="0"/>
              </a:rPr>
              <a:t>We undertook a lot of extra physical activity throughout this year. Each teacher completed the Active Break challenge and is committed to including more active breaks and activities into the daily schedule.</a:t>
            </a:r>
          </a:p>
          <a:p>
            <a:pPr>
              <a:buFont typeface="Arial" pitchFamily="34" charset="0"/>
              <a:buChar char="•"/>
            </a:pPr>
            <a:r>
              <a:rPr lang="en-IE" sz="2800" dirty="0" smtClean="0">
                <a:latin typeface="Comic Sans MS" pitchFamily="66" charset="0"/>
              </a:rPr>
              <a:t>Festive Activities</a:t>
            </a:r>
          </a:p>
          <a:p>
            <a:pPr>
              <a:buFont typeface="Arial" pitchFamily="34" charset="0"/>
              <a:buChar char="•"/>
            </a:pPr>
            <a:r>
              <a:rPr lang="en-IE" sz="2800" dirty="0" smtClean="0">
                <a:latin typeface="Comic Sans MS" pitchFamily="66" charset="0"/>
              </a:rPr>
              <a:t>Running Initiatives – daily mile completed</a:t>
            </a:r>
          </a:p>
          <a:p>
            <a:pPr>
              <a:buFont typeface="Arial" pitchFamily="34" charset="0"/>
              <a:buChar char="•"/>
            </a:pPr>
            <a:r>
              <a:rPr lang="en-IE" sz="2800" dirty="0" err="1" smtClean="0">
                <a:latin typeface="Comic Sans MS" pitchFamily="66" charset="0"/>
              </a:rPr>
              <a:t>Bizzie</a:t>
            </a:r>
            <a:r>
              <a:rPr lang="en-IE" sz="2800" dirty="0" smtClean="0">
                <a:latin typeface="Comic Sans MS" pitchFamily="66" charset="0"/>
              </a:rPr>
              <a:t> Breaks and Go Noodle on wet days.</a:t>
            </a:r>
          </a:p>
          <a:p>
            <a:pPr>
              <a:buFont typeface="Arial" pitchFamily="34" charset="0"/>
              <a:buChar char="•"/>
            </a:pPr>
            <a:r>
              <a:rPr lang="en-IE" sz="2800" dirty="0" smtClean="0">
                <a:latin typeface="Comic Sans MS" pitchFamily="66" charset="0"/>
              </a:rPr>
              <a:t>Playground Activities with playground leaders.</a:t>
            </a:r>
          </a:p>
          <a:p>
            <a:pPr>
              <a:buFont typeface="Arial" pitchFamily="34" charset="0"/>
              <a:buChar char="•"/>
            </a:pPr>
            <a:r>
              <a:rPr lang="en-IE" sz="2800" dirty="0" smtClean="0">
                <a:latin typeface="Comic Sans MS" pitchFamily="66" charset="0"/>
              </a:rPr>
              <a:t>Nature Walks and Treasure Hunts</a:t>
            </a:r>
          </a:p>
          <a:p>
            <a:pPr>
              <a:buFont typeface="Arial" pitchFamily="34" charset="0"/>
              <a:buChar char="•"/>
            </a:pPr>
            <a:endParaRPr lang="en-IE" sz="3200" dirty="0" smtClean="0">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764704"/>
            <a:ext cx="7344816" cy="1323439"/>
          </a:xfrm>
          <a:prstGeom prst="rect">
            <a:avLst/>
          </a:prstGeom>
          <a:noFill/>
        </p:spPr>
        <p:txBody>
          <a:bodyPr wrap="square" rtlCol="0">
            <a:spAutoFit/>
          </a:bodyPr>
          <a:lstStyle/>
          <a:p>
            <a:r>
              <a:rPr lang="en-IE" sz="4400" dirty="0" smtClean="0">
                <a:latin typeface="Comic Sans MS" pitchFamily="66" charset="0"/>
              </a:rPr>
              <a:t>Movement Breaks</a:t>
            </a:r>
          </a:p>
          <a:p>
            <a:r>
              <a:rPr lang="en-GB" dirty="0" smtClean="0">
                <a:latin typeface="Comic Sans MS" pitchFamily="66" charset="0"/>
              </a:rPr>
              <a:t>Each teacher was committed to the challenge of implementing active breaks into their daily routine.</a:t>
            </a:r>
            <a:endParaRPr lang="en-IE" dirty="0">
              <a:latin typeface="Comic Sans MS"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3976" y="2884376"/>
            <a:ext cx="4283968" cy="321297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46697" y="2896029"/>
            <a:ext cx="4377192" cy="328289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332656"/>
            <a:ext cx="7848872" cy="1754326"/>
          </a:xfrm>
          <a:prstGeom prst="rect">
            <a:avLst/>
          </a:prstGeom>
          <a:noFill/>
        </p:spPr>
        <p:txBody>
          <a:bodyPr wrap="square" rtlCol="0">
            <a:spAutoFit/>
          </a:bodyPr>
          <a:lstStyle/>
          <a:p>
            <a:r>
              <a:rPr lang="en-IE" sz="3600" dirty="0" smtClean="0">
                <a:latin typeface="Comic Sans MS" pitchFamily="66" charset="0"/>
              </a:rPr>
              <a:t>At yard time we use equipment to have fun and to make use of the yard markings.</a:t>
            </a:r>
            <a:endParaRPr lang="en-IE" sz="3600" dirty="0">
              <a:latin typeface="Comic Sans MS"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936" y="2186862"/>
            <a:ext cx="6228184" cy="467113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692696"/>
            <a:ext cx="6408712" cy="1569660"/>
          </a:xfrm>
          <a:prstGeom prst="rect">
            <a:avLst/>
          </a:prstGeom>
          <a:noFill/>
        </p:spPr>
        <p:txBody>
          <a:bodyPr wrap="square" rtlCol="0">
            <a:spAutoFit/>
          </a:bodyPr>
          <a:lstStyle/>
          <a:p>
            <a:r>
              <a:rPr lang="en-IE" sz="3200" dirty="0" smtClean="0">
                <a:latin typeface="Comic Sans MS" pitchFamily="66" charset="0"/>
              </a:rPr>
              <a:t>The senior classes buddy up with the junior classes to organise games and activities. </a:t>
            </a:r>
            <a:endParaRPr lang="en-IE" sz="3200" dirty="0">
              <a:latin typeface="Comic Sans MS" pitchFamily="66"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2254560"/>
            <a:ext cx="6012160" cy="450912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04664"/>
            <a:ext cx="9361040" cy="769441"/>
          </a:xfrm>
          <a:prstGeom prst="rect">
            <a:avLst/>
          </a:prstGeom>
          <a:noFill/>
        </p:spPr>
        <p:txBody>
          <a:bodyPr wrap="square" rtlCol="0">
            <a:spAutoFit/>
          </a:bodyPr>
          <a:lstStyle/>
          <a:p>
            <a:pPr algn="ctr"/>
            <a:r>
              <a:rPr lang="en-IE" sz="4400" dirty="0" smtClean="0">
                <a:latin typeface="Comic Sans MS" pitchFamily="66" charset="0"/>
              </a:rPr>
              <a:t>Autumn walks through the forest</a:t>
            </a:r>
            <a:endParaRPr lang="en-IE" sz="4400" dirty="0">
              <a:latin typeface="Comic Sans MS"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1738616"/>
            <a:ext cx="4572000" cy="3429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3480" y="1657226"/>
            <a:ext cx="4680520" cy="351039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76872"/>
            <a:ext cx="8229600" cy="1143000"/>
          </a:xfrm>
        </p:spPr>
        <p:txBody>
          <a:bodyPr>
            <a:noAutofit/>
          </a:bodyPr>
          <a:lstStyle/>
          <a:p>
            <a:r>
              <a:rPr lang="en-IE" sz="5400" dirty="0" smtClean="0">
                <a:latin typeface="Comic Sans MS" pitchFamily="66" charset="0"/>
              </a:rPr>
              <a:t>Murhur NS Active School Coordinator:</a:t>
            </a:r>
            <a:br>
              <a:rPr lang="en-IE" sz="5400" dirty="0" smtClean="0">
                <a:latin typeface="Comic Sans MS" pitchFamily="66" charset="0"/>
              </a:rPr>
            </a:br>
            <a:r>
              <a:rPr lang="en-IE" sz="5400" dirty="0" smtClean="0">
                <a:latin typeface="Comic Sans MS" pitchFamily="66" charset="0"/>
              </a:rPr>
              <a:t/>
            </a:r>
            <a:br>
              <a:rPr lang="en-IE" sz="5400" dirty="0" smtClean="0">
                <a:latin typeface="Comic Sans MS" pitchFamily="66" charset="0"/>
              </a:rPr>
            </a:br>
            <a:r>
              <a:rPr lang="en-IE" sz="8800" dirty="0" smtClean="0">
                <a:latin typeface="Comic Sans MS" pitchFamily="66" charset="0"/>
              </a:rPr>
              <a:t>Ms. Finnegan</a:t>
            </a:r>
            <a:endParaRPr lang="en-IE" sz="8800" dirty="0">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052736"/>
            <a:ext cx="6120680" cy="769441"/>
          </a:xfrm>
          <a:prstGeom prst="rect">
            <a:avLst/>
          </a:prstGeom>
          <a:noFill/>
        </p:spPr>
        <p:txBody>
          <a:bodyPr wrap="square" rtlCol="0">
            <a:spAutoFit/>
          </a:bodyPr>
          <a:lstStyle/>
          <a:p>
            <a:pPr algn="ctr"/>
            <a:r>
              <a:rPr lang="en-IE" sz="4400" dirty="0" smtClean="0">
                <a:latin typeface="Comic Sans MS" pitchFamily="66" charset="0"/>
              </a:rPr>
              <a:t>Halloween Chase</a:t>
            </a:r>
            <a:endParaRPr lang="en-IE" sz="4400" dirty="0">
              <a:latin typeface="Comic Sans MS"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832150"/>
            <a:ext cx="5760132" cy="432009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628800"/>
            <a:ext cx="3528392" cy="4247317"/>
          </a:xfrm>
          <a:prstGeom prst="rect">
            <a:avLst/>
          </a:prstGeom>
          <a:noFill/>
        </p:spPr>
        <p:txBody>
          <a:bodyPr wrap="square" rtlCol="0">
            <a:spAutoFit/>
          </a:bodyPr>
          <a:lstStyle/>
          <a:p>
            <a:r>
              <a:rPr lang="en-IE" sz="5400" dirty="0" smtClean="0">
                <a:latin typeface="Comic Sans MS" pitchFamily="66" charset="0"/>
              </a:rPr>
              <a:t>Active </a:t>
            </a:r>
          </a:p>
          <a:p>
            <a:r>
              <a:rPr lang="en-IE" sz="5400" dirty="0" smtClean="0">
                <a:latin typeface="Comic Sans MS" pitchFamily="66" charset="0"/>
              </a:rPr>
              <a:t>learning</a:t>
            </a:r>
          </a:p>
          <a:p>
            <a:r>
              <a:rPr lang="en-IE" sz="5400" dirty="0" smtClean="0">
                <a:latin typeface="Comic Sans MS" pitchFamily="66" charset="0"/>
              </a:rPr>
              <a:t>Through Maths Trails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476672"/>
            <a:ext cx="4139952" cy="31049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3429000"/>
            <a:ext cx="3851920" cy="288894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8917" y="764704"/>
            <a:ext cx="3460627" cy="707886"/>
          </a:xfrm>
          <a:prstGeom prst="rect">
            <a:avLst/>
          </a:prstGeom>
          <a:noFill/>
        </p:spPr>
        <p:txBody>
          <a:bodyPr wrap="none" rtlCol="0">
            <a:spAutoFit/>
          </a:bodyPr>
          <a:lstStyle/>
          <a:p>
            <a:r>
              <a:rPr lang="en-GB" sz="4000" dirty="0" smtClean="0"/>
              <a:t>Easter Egg Hunt</a:t>
            </a:r>
            <a:endParaRPr lang="en-IE"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772816"/>
            <a:ext cx="3779912" cy="28349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27" y="1697355"/>
            <a:ext cx="5288716" cy="396653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8" name="Picture 4" descr="Image result for go noodle"/>
          <p:cNvPicPr>
            <a:picLocks noChangeAspect="1" noChangeArrowheads="1"/>
          </p:cNvPicPr>
          <p:nvPr/>
        </p:nvPicPr>
        <p:blipFill>
          <a:blip r:embed="rId2" cstate="print"/>
          <a:srcRect/>
          <a:stretch>
            <a:fillRect/>
          </a:stretch>
        </p:blipFill>
        <p:spPr bwMode="auto">
          <a:xfrm>
            <a:off x="179513" y="565588"/>
            <a:ext cx="3024336" cy="1814602"/>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6622" t="50000" r="5000" b="18633"/>
          <a:stretch/>
        </p:blipFill>
        <p:spPr>
          <a:xfrm>
            <a:off x="4139952" y="767632"/>
            <a:ext cx="1680520" cy="161255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7838" t="47956" r="23919" b="18874"/>
          <a:stretch/>
        </p:blipFill>
        <p:spPr>
          <a:xfrm>
            <a:off x="6012160" y="795514"/>
            <a:ext cx="1668162" cy="1705232"/>
          </a:xfrm>
          <a:prstGeom prst="rect">
            <a:avLst/>
          </a:prstGeom>
        </p:spPr>
      </p:pic>
      <p:pic>
        <p:nvPicPr>
          <p:cNvPr id="5" name="Picture 6" descr="Related image"/>
          <p:cNvPicPr>
            <a:picLocks noChangeAspect="1" noChangeArrowheads="1"/>
          </p:cNvPicPr>
          <p:nvPr/>
        </p:nvPicPr>
        <p:blipFill>
          <a:blip r:embed="rId4" cstate="print"/>
          <a:srcRect/>
          <a:stretch>
            <a:fillRect/>
          </a:stretch>
        </p:blipFill>
        <p:spPr bwMode="auto">
          <a:xfrm>
            <a:off x="4744818" y="3356992"/>
            <a:ext cx="3702765" cy="2314228"/>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6622" t="15359" r="27863" b="21277"/>
          <a:stretch/>
        </p:blipFill>
        <p:spPr>
          <a:xfrm>
            <a:off x="339709" y="2885354"/>
            <a:ext cx="4161920" cy="325750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3.googleusercontent.com/50yXJN06kGrIqjSgbLDHkfvOLI7kNLKzZoqH8Rlwkmd9wxNiZY-MiGXbQRu-ZhrYyOfZgD6nlYiReh1-_wrlTOrDGDZ77ITcoXskdqMnIcKjJFMJ8HAnxsJt6GOFDj3B3HZb0Nf3ougXl30APyB-KNdVdmhdTbir7uFNWo2v2ihIuHTZ6MiR5aFAimG2YQxEBPW31hkWECC3ijJy7cg9rhw1J6SqjUmZccMiYSLCKiRBSwLhBE-2c54l_eKUTB7toFaoSnE5hvx88wYKuh4OYMshdEIVdPfG80LXV7WBotggxL0ZVE6fgWxlPd7Rlx3wwcNWEWR0QvwwKbs0eTzQj4WiCOUWqcN7STm0m08IJk_5GlGsAUq522jO-yRsOUlY5iOj8n94rDgp1dOzK1XUDFnD0KYuRLW01ypFwnWgxP_8J_Gsg1qRKjwfELI391wNS3hKXgZ89OT_cjahu5f-qDpZXTMRXIBM14lKshCLN2vxhLpIYltHtRFCHlaUoyoSSq870P-a02q0Cjeijceom_2tI7VMnZLjkh7RYG1vZWtLZde8az63u82auaxXQ2DgRqiexDMkHKBmzkzFlFrispnGHf5zHytEjClTv0u4bAHjb3MPyc4dt3iIbnbNO1G7Avz3T_s1pPYL7ljmc03VpM_WW6UK_5hM=w1168-h657-no"/>
          <p:cNvPicPr>
            <a:picLocks noChangeAspect="1" noChangeArrowheads="1"/>
          </p:cNvPicPr>
          <p:nvPr/>
        </p:nvPicPr>
        <p:blipFill>
          <a:blip r:embed="rId2" cstate="print"/>
          <a:srcRect/>
          <a:stretch>
            <a:fillRect/>
          </a:stretch>
        </p:blipFill>
        <p:spPr bwMode="auto">
          <a:xfrm>
            <a:off x="2555776" y="188640"/>
            <a:ext cx="6200241" cy="3744416"/>
          </a:xfrm>
          <a:prstGeom prst="rect">
            <a:avLst/>
          </a:prstGeom>
          <a:noFill/>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892" t="16470" r="26892" b="20796"/>
          <a:stretch/>
        </p:blipFill>
        <p:spPr>
          <a:xfrm>
            <a:off x="30673" y="3140968"/>
            <a:ext cx="4226011" cy="322511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892" t="17192" r="26217" b="24236"/>
          <a:stretch/>
        </p:blipFill>
        <p:spPr>
          <a:xfrm>
            <a:off x="4437331" y="3354861"/>
            <a:ext cx="4287794" cy="301122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B3FqdqruwymCJkJze_a94ymdI_reKM5XcJ__8_Sr9aIgZichXGirRa_8It3A1y1cKEN-i2Dy68BCrNvZj1u7W8x1rj-Apy-LlAaTsQSymbDwmIGHj-6a-8Kghfp7yNqhMR-vIdXXmymAArjzMHTWJrRPEtRzpYfuq1tX1i-AOMZtpLA-il0lEZjboH4vinbvbrP2HF9hbNMIpVCLDIT22uQVMBzOPBuPTZm4EWkXgDKbdXGlOuWBu9xF8zgMLIDrZFZLIe68edpIAakQFVwkaEo-G5Eexv5m06WVbTJ1U62Q9IxObmsUKMN5Yj0E4I2kkwJuHbMKRQILAF9VHLkk1_E808Tw8he7SEpExV2PyE4tGVcB1ZDhuaD-N7VmLkXpaUyjxutY5qxy3N0-wtjJY8r64SNo-lxkeQemP7PfsS37flYr_0auTLmwJQsSlw7bZRcN1jfs12Juo2icTVVh4-eIjMYe02KeKL-qXZ-oSJ-ToFtqyWLKfhyQaCw6x2OEf22tmy7CrxzLy9YS9u_J7r69VPquI8sRaxEvmaVfXz-KpTmXVj_d9V0Albb38pyhNNEWDN1Zo1ylpoD7OXw3LsHGD5Nnx1Wgyk-YnM2Y1CDThHIikYvNb1QTb6CvxfQRXaHEw618nnJUP718y6lw0T8DNtA4BYy-=w1353-h657-no"/>
          <p:cNvPicPr>
            <a:picLocks noChangeAspect="1" noChangeArrowheads="1"/>
          </p:cNvPicPr>
          <p:nvPr/>
        </p:nvPicPr>
        <p:blipFill>
          <a:blip r:embed="rId2" cstate="print"/>
          <a:srcRect/>
          <a:stretch>
            <a:fillRect/>
          </a:stretch>
        </p:blipFill>
        <p:spPr bwMode="auto">
          <a:xfrm>
            <a:off x="251520" y="548680"/>
            <a:ext cx="6408712" cy="3649405"/>
          </a:xfrm>
          <a:prstGeom prst="rect">
            <a:avLst/>
          </a:prstGeom>
          <a:noFill/>
        </p:spPr>
      </p:pic>
      <p:pic>
        <p:nvPicPr>
          <p:cNvPr id="40962" name="Picture 2" descr="https://lh3.googleusercontent.com/eFPMgi-v3LH6J9MpxFDctqD549z2bKXYUykZOUAloLQywkrK7qC0Z5IguC0AWDWYNFOM7R_kdwbWxq0MJM0xbBJdf-EGSrpGMZcd9Ht0lkS1NB5Ye5tKvWIdB2aLU0x-ylMulBrf707S1cVFhaKzKiwEqoJsC1Sfi8a5bzuKEXxOAiaRDzpzERwXZhTadlQ3N0NPaz0I91YaW4huI52tSvoOz5gB9QUMo42EI4a0B0KKtRsUyrT-Rbzeb6_Ubx_f5oQEinarppBO9llrdNHQrl9Cfk8EyybRC9wCIWmgCXh9cTv01IhDWw4fBXItp3wydP1lSuIn0EEAsVIHvSquJsUlK6vVxLkh8yrJ1b0rwnTOa3OREGaxNqQO4IfNlZOa4_n5yf3OvD1poEHbhSKLZuErnk6UcH3kDJCO3uY87UM2x-FB-X6gBCussoZf3VQHqZHl_oU29rdxCnwioUEXaKo5tYEWr-1or7xvKUz_rheKQeRLoGGOFo1QJpaghOifDV51jbRvJ5VTWSYXeXKqV30_B8EADQc-gwGRWKUKk6zLwaRVfFNhsmCGikVVZyG5vOourL4V6ZBwdqcoFqYuclKUqdu07wVANe_HUBYlwFiBrH9beSYRJrTLWiw9HzPsVoQ5Ek0lnrF1IcuwoprL1AyZ9OY3pidP=w1353-h657-no"/>
          <p:cNvPicPr>
            <a:picLocks noChangeAspect="1" noChangeArrowheads="1"/>
          </p:cNvPicPr>
          <p:nvPr/>
        </p:nvPicPr>
        <p:blipFill>
          <a:blip r:embed="rId3" cstate="print"/>
          <a:srcRect/>
          <a:stretch>
            <a:fillRect/>
          </a:stretch>
        </p:blipFill>
        <p:spPr bwMode="auto">
          <a:xfrm>
            <a:off x="3131840" y="3573016"/>
            <a:ext cx="5652120" cy="274459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Comic Sans MS" pitchFamily="66" charset="0"/>
              </a:rPr>
              <a:t>Partnerships</a:t>
            </a:r>
            <a:endParaRPr lang="en-IE" dirty="0">
              <a:latin typeface="Comic Sans MS" pitchFamily="66" charset="0"/>
            </a:endParaRPr>
          </a:p>
        </p:txBody>
      </p:sp>
      <p:sp>
        <p:nvSpPr>
          <p:cNvPr id="3" name="Content Placeholder 2"/>
          <p:cNvSpPr>
            <a:spLocks noGrp="1"/>
          </p:cNvSpPr>
          <p:nvPr>
            <p:ph idx="1"/>
          </p:nvPr>
        </p:nvSpPr>
        <p:spPr>
          <a:noFill/>
        </p:spPr>
        <p:txBody>
          <a:bodyPr>
            <a:normAutofit/>
          </a:bodyPr>
          <a:lstStyle/>
          <a:p>
            <a:r>
              <a:rPr lang="en-IE" dirty="0" err="1" smtClean="0">
                <a:latin typeface="Comic Sans MS" pitchFamily="66" charset="0"/>
              </a:rPr>
              <a:t>Moyvane</a:t>
            </a:r>
            <a:r>
              <a:rPr lang="en-IE" dirty="0" smtClean="0">
                <a:latin typeface="Comic Sans MS" pitchFamily="66" charset="0"/>
              </a:rPr>
              <a:t> G.A.A. Club</a:t>
            </a:r>
          </a:p>
          <a:p>
            <a:r>
              <a:rPr lang="en-IE" dirty="0" err="1" smtClean="0">
                <a:latin typeface="Comic Sans MS" pitchFamily="66" charset="0"/>
              </a:rPr>
              <a:t>Moyvane</a:t>
            </a:r>
            <a:r>
              <a:rPr lang="en-IE" dirty="0" smtClean="0">
                <a:latin typeface="Comic Sans MS" pitchFamily="66" charset="0"/>
              </a:rPr>
              <a:t> Badminton Club</a:t>
            </a:r>
          </a:p>
          <a:p>
            <a:r>
              <a:rPr lang="en-IE" dirty="0" err="1" smtClean="0">
                <a:latin typeface="Comic Sans MS" pitchFamily="66" charset="0"/>
              </a:rPr>
              <a:t>Ballybunion</a:t>
            </a:r>
            <a:r>
              <a:rPr lang="en-IE" dirty="0" smtClean="0">
                <a:latin typeface="Comic Sans MS" pitchFamily="66" charset="0"/>
              </a:rPr>
              <a:t> Health and Leisure Centre</a:t>
            </a:r>
          </a:p>
          <a:p>
            <a:r>
              <a:rPr lang="en-IE" dirty="0" err="1" smtClean="0">
                <a:latin typeface="Comic Sans MS" pitchFamily="66" charset="0"/>
              </a:rPr>
              <a:t>Cumann</a:t>
            </a:r>
            <a:r>
              <a:rPr lang="en-IE" dirty="0" smtClean="0">
                <a:latin typeface="Comic Sans MS" pitchFamily="66" charset="0"/>
              </a:rPr>
              <a:t> </a:t>
            </a:r>
            <a:r>
              <a:rPr lang="en-IE" dirty="0" err="1" smtClean="0">
                <a:latin typeface="Comic Sans MS" pitchFamily="66" charset="0"/>
              </a:rPr>
              <a:t>na</a:t>
            </a:r>
            <a:r>
              <a:rPr lang="en-IE" dirty="0" smtClean="0">
                <a:latin typeface="Comic Sans MS" pitchFamily="66" charset="0"/>
              </a:rPr>
              <a:t> </a:t>
            </a:r>
            <a:r>
              <a:rPr lang="en-IE" dirty="0" err="1" smtClean="0">
                <a:latin typeface="Comic Sans MS" pitchFamily="66" charset="0"/>
              </a:rPr>
              <a:t>mBunscol</a:t>
            </a:r>
            <a:endParaRPr lang="en-IE" dirty="0" smtClean="0">
              <a:latin typeface="Comic Sans MS" pitchFamily="66" charset="0"/>
            </a:endParaRPr>
          </a:p>
          <a:p>
            <a:r>
              <a:rPr lang="en-IE" dirty="0" smtClean="0">
                <a:latin typeface="Comic Sans MS" pitchFamily="66" charset="0"/>
              </a:rPr>
              <a:t>P.A.W.S. </a:t>
            </a:r>
          </a:p>
          <a:p>
            <a:r>
              <a:rPr lang="en-GB" dirty="0" smtClean="0">
                <a:latin typeface="Comic Sans MS" pitchFamily="66" charset="0"/>
              </a:rPr>
              <a:t>Listowel Rugby Club</a:t>
            </a:r>
          </a:p>
          <a:p>
            <a:r>
              <a:rPr lang="en-GB" dirty="0" smtClean="0">
                <a:latin typeface="Comic Sans MS" pitchFamily="66" charset="0"/>
              </a:rPr>
              <a:t>FAI 5-a-side soccer</a:t>
            </a:r>
            <a:endParaRPr lang="en-IE" dirty="0">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attachment.outlook.live.net/owa/erikahearne600@hotmail.com/service.svc/s/GetAttachmentThumbnail?id=AQMkADAwATY3ZmYAZS04NGQ0LWUyYWItMDACLTAwCgBGAAADHh0esAspeUuDGydb%2B8FiDgcAOdnrpGQLAkCpD9ewFDVB9QAAAgEMAAAAOdnrpGQLAkCpD9ewFDVB9QACkPIoFQAAAAESABAAAg0axT34FUeqbqRwwpZpUg%3D%3D&amp;thumbnailType=2&amp;owa=outlook.live.com&amp;scriptVer=2019022502.07&amp;isc=1&amp;X-OWA-CANARY=__BRgPIOd02LMm6K9hm6QtDGgV8Ho9YYjXMI6Q9LmgyKvEwiILiald9pZUOt764Ky17eGD0MpEQ.&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yMjg1NDQxNzFcIixcInB1aWRcIjpcIjE4Mjk1ODA5ODcyMjg4NDNcIixcIm9pZFwiOlwiMDAwNjdmZmUtODRkNC1lMmFiLTAwMDAtMDAwMDAwMDAwMDAwXCIsXCJzY29wZVwiOlwiT3dhRG93bmxvYWRcIn0iLCJuYmYiOjE1NTE5NjgxMzgsImV4cCI6MTU1MTk2ODczOCwiaXNzIjoiMDAwMDAwMDItMDAwMC0wZmYxLWNlMDAtMDAwMDAwMDAwMDAwQDg0ZGY5ZTdmLWU5ZjYtNDBhZi1iNDM1LWFhYWFhYWFhYWFhYSIsImF1ZCI6IjAwMDAwMDAyLTAwMDAtMGZmMS1jZTAwLTAwMDAwMDAwMDAwMC9hdHRhY2htZW50Lm91dGxvb2subGl2ZS5uZXRAODRkZjllN2YtZTlmNi00MGFmLWI0MzUtYWFhYWFhYWFhYWFhIn0.oyVfXjZxSf4Q4Yc9Yv0bdEFulPkena7sRYjXwdzkm9AaXSZR6CnpFjw3Kqrf9ViBLhuoAPjV06lt3TucwdLTApxIEMhBxM9UB5sfwIvNRZdSVLHBoeufSZeZ1FBMnO9lwzcuWbN8rMTyExpDlU8RIIpS3zpfGGkvSbZL9oTYYKIHwnS06Z3bOmXrbwhWeYSHdnYsjln1K8_jFPqCZIRUw6OrWuJpGWtBfr3F5lswxIrdrAEnfV_ocLf40ECCkRqMcDJNi0D8MAgR6_SajWXQgQEOYao0iL-S14c-JQH8lLMcPuyHfyc4OTddi5YpZowawO0snE65BPzJKEL5Mj9GFg&amp;animation=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3" name="AutoShape 4" descr="https://attachment.outlook.live.net/owa/erikahearne600@hotmail.com/service.svc/s/GetAttachmentThumbnail?id=AQMkADAwATY3ZmYAZS04NGQ0LWUyYWItMDACLTAwCgBGAAADHh0esAspeUuDGydb%2B8FiDgcAOdnrpGQLAkCpD9ewFDVB9QAAAgEMAAAAOdnrpGQLAkCpD9ewFDVB9QACkPIoFQAAAAESABAAAg0axT34FUeqbqRwwpZpUg%3D%3D&amp;thumbnailType=2&amp;owa=outlook.live.com&amp;scriptVer=2019022502.07&amp;isc=1&amp;X-OWA-CANARY=__BRgPIOd02LMm6K9hm6QtDGgV8Ho9YYjXMI6Q9LmgyKvEwiILiald9pZUOt764Ky17eGD0MpEQ.&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yMjg1NDQxNzFcIixcInB1aWRcIjpcIjE4Mjk1ODA5ODcyMjg4NDNcIixcIm9pZFwiOlwiMDAwNjdmZmUtODRkNC1lMmFiLTAwMDAtMDAwMDAwMDAwMDAwXCIsXCJzY29wZVwiOlwiT3dhRG93bmxvYWRcIn0iLCJuYmYiOjE1NTE5NjgxMzgsImV4cCI6MTU1MTk2ODczOCwiaXNzIjoiMDAwMDAwMDItMDAwMC0wZmYxLWNlMDAtMDAwMDAwMDAwMDAwQDg0ZGY5ZTdmLWU5ZjYtNDBhZi1iNDM1LWFhYWFhYWFhYWFhYSIsImF1ZCI6IjAwMDAwMDAyLTAwMDAtMGZmMS1jZTAwLTAwMDAwMDAwMDAwMC9hdHRhY2htZW50Lm91dGxvb2subGl2ZS5uZXRAODRkZjllN2YtZTlmNi00MGFmLWI0MzUtYWFhYWFhYWFhYWFhIn0.oyVfXjZxSf4Q4Yc9Yv0bdEFulPkena7sRYjXwdzkm9AaXSZR6CnpFjw3Kqrf9ViBLhuoAPjV06lt3TucwdLTApxIEMhBxM9UB5sfwIvNRZdSVLHBoeufSZeZ1FBMnO9lwzcuWbN8rMTyExpDlU8RIIpS3zpfGGkvSbZL9oTYYKIHwnS06Z3bOmXrbwhWeYSHdnYsjln1K8_jFPqCZIRUw6OrWuJpGWtBfr3F5lswxIrdrAEnfV_ocLf40ECCkRqMcDJNi0D8MAgR6_SajWXQgQEOYao0iL-S14c-JQH8lLMcPuyHfyc4OTddi5YpZowawO0snE65BPzJKEL5Mj9GFg&amp;animation=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4" name="TextBox 3"/>
          <p:cNvSpPr txBox="1"/>
          <p:nvPr/>
        </p:nvSpPr>
        <p:spPr>
          <a:xfrm>
            <a:off x="755576" y="312738"/>
            <a:ext cx="7529625" cy="1569660"/>
          </a:xfrm>
          <a:prstGeom prst="rect">
            <a:avLst/>
          </a:prstGeom>
          <a:noFill/>
        </p:spPr>
        <p:txBody>
          <a:bodyPr wrap="none" rtlCol="0">
            <a:spAutoFit/>
          </a:bodyPr>
          <a:lstStyle/>
          <a:p>
            <a:r>
              <a:rPr lang="en-IE" sz="2400" dirty="0" smtClean="0">
                <a:latin typeface="Comic Sans MS" pitchFamily="66" charset="0"/>
              </a:rPr>
              <a:t>Football every second Wednesday with John Barry.</a:t>
            </a:r>
          </a:p>
          <a:p>
            <a:r>
              <a:rPr lang="en-GB" sz="2400" dirty="0" smtClean="0">
                <a:latin typeface="Comic Sans MS" pitchFamily="66" charset="0"/>
              </a:rPr>
              <a:t>The boys and girls also competed in the </a:t>
            </a:r>
            <a:r>
              <a:rPr lang="en-GB" sz="2400" dirty="0" err="1" smtClean="0">
                <a:latin typeface="Comic Sans MS" pitchFamily="66" charset="0"/>
              </a:rPr>
              <a:t>Cumann</a:t>
            </a:r>
            <a:r>
              <a:rPr lang="en-GB" sz="2400" dirty="0" smtClean="0">
                <a:latin typeface="Comic Sans MS" pitchFamily="66" charset="0"/>
              </a:rPr>
              <a:t> </a:t>
            </a:r>
            <a:r>
              <a:rPr lang="en-GB" sz="2400" dirty="0" err="1" smtClean="0">
                <a:latin typeface="Comic Sans MS" pitchFamily="66" charset="0"/>
              </a:rPr>
              <a:t>na</a:t>
            </a:r>
            <a:r>
              <a:rPr lang="en-GB" sz="2400" dirty="0" smtClean="0">
                <a:latin typeface="Comic Sans MS" pitchFamily="66" charset="0"/>
              </a:rPr>
              <a:t> </a:t>
            </a:r>
          </a:p>
          <a:p>
            <a:r>
              <a:rPr lang="en-GB" sz="2400" dirty="0" err="1" smtClean="0">
                <a:latin typeface="Comic Sans MS" pitchFamily="66" charset="0"/>
              </a:rPr>
              <a:t>mBunscoil</a:t>
            </a:r>
            <a:r>
              <a:rPr lang="en-GB" sz="2400" dirty="0" smtClean="0">
                <a:latin typeface="Comic Sans MS" pitchFamily="66" charset="0"/>
              </a:rPr>
              <a:t> competitions. </a:t>
            </a:r>
            <a:endParaRPr lang="en-IE" sz="2400" dirty="0" smtClean="0">
              <a:latin typeface="Comic Sans MS" pitchFamily="66" charset="0"/>
            </a:endParaRPr>
          </a:p>
          <a:p>
            <a:pPr algn="ctr"/>
            <a:endParaRPr lang="en-IE" sz="2400" dirty="0">
              <a:latin typeface="Comic Sans MS" pitchFamily="66"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1556792"/>
            <a:ext cx="4089683" cy="307580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096910"/>
            <a:ext cx="3004293" cy="323517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3573015"/>
            <a:ext cx="2463738" cy="3284983"/>
          </a:xfrm>
          <a:prstGeom prst="rect">
            <a:avLst/>
          </a:prstGeom>
        </p:spPr>
      </p:pic>
    </p:spTree>
    <p:extLst>
      <p:ext uri="{BB962C8B-B14F-4D97-AF65-F5344CB8AC3E}">
        <p14:creationId xmlns:p14="http://schemas.microsoft.com/office/powerpoint/2010/main" val="948781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332656"/>
            <a:ext cx="5184576" cy="1138773"/>
          </a:xfrm>
          <a:prstGeom prst="rect">
            <a:avLst/>
          </a:prstGeom>
          <a:noFill/>
        </p:spPr>
        <p:txBody>
          <a:bodyPr wrap="square" rtlCol="0">
            <a:spAutoFit/>
          </a:bodyPr>
          <a:lstStyle/>
          <a:p>
            <a:r>
              <a:rPr lang="en-GB" sz="4000" dirty="0" smtClean="0"/>
              <a:t>FAI 5-a-side Soccer</a:t>
            </a:r>
          </a:p>
          <a:p>
            <a:r>
              <a:rPr lang="en-GB" sz="1400" dirty="0" smtClean="0"/>
              <a:t>The boys and girls competed in the FAI 5-a-side soccer tournament in North Kerry.</a:t>
            </a:r>
            <a:endParaRPr lang="en-IE"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28800"/>
            <a:ext cx="4634880" cy="34838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161" y="1700808"/>
            <a:ext cx="4280838" cy="36004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332656"/>
            <a:ext cx="5976664" cy="646331"/>
          </a:xfrm>
          <a:prstGeom prst="rect">
            <a:avLst/>
          </a:prstGeom>
          <a:noFill/>
        </p:spPr>
        <p:txBody>
          <a:bodyPr wrap="square" rtlCol="0">
            <a:spAutoFit/>
          </a:bodyPr>
          <a:lstStyle/>
          <a:p>
            <a:r>
              <a:rPr lang="en-GB" dirty="0" smtClean="0"/>
              <a:t>Pupils were coached by the local badminton club and also competed in the </a:t>
            </a:r>
            <a:r>
              <a:rPr lang="en-GB" dirty="0" err="1" smtClean="0"/>
              <a:t>kerry</a:t>
            </a:r>
            <a:r>
              <a:rPr lang="en-GB" dirty="0" smtClean="0"/>
              <a:t>  badminton tournament.</a:t>
            </a:r>
            <a:endParaRPr lang="en-I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327" y="1160749"/>
            <a:ext cx="2653185" cy="3528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3" y="1268761"/>
            <a:ext cx="2489796" cy="33123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1268761"/>
            <a:ext cx="3174061" cy="422108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2631" y="476672"/>
            <a:ext cx="5926622" cy="769441"/>
          </a:xfrm>
          <a:prstGeom prst="rect">
            <a:avLst/>
          </a:prstGeom>
          <a:noFill/>
        </p:spPr>
        <p:txBody>
          <a:bodyPr wrap="none" rtlCol="0">
            <a:spAutoFit/>
          </a:bodyPr>
          <a:lstStyle/>
          <a:p>
            <a:pPr algn="ctr"/>
            <a:r>
              <a:rPr lang="en-IE" sz="4400" dirty="0" smtClean="0">
                <a:latin typeface="Comic Sans MS" pitchFamily="66" charset="0"/>
              </a:rPr>
              <a:t>Our A.S.F. Committee</a:t>
            </a:r>
            <a:endParaRPr lang="en-IE" sz="4400" dirty="0">
              <a:latin typeface="Comic Sans MS"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908" y="1246112"/>
            <a:ext cx="7482516" cy="561188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60648"/>
            <a:ext cx="7920880" cy="1569660"/>
          </a:xfrm>
          <a:prstGeom prst="rect">
            <a:avLst/>
          </a:prstGeom>
          <a:noFill/>
        </p:spPr>
        <p:txBody>
          <a:bodyPr wrap="square" rtlCol="0">
            <a:spAutoFit/>
          </a:bodyPr>
          <a:lstStyle/>
          <a:p>
            <a:r>
              <a:rPr lang="en-IE" sz="2400" dirty="0" smtClean="0">
                <a:latin typeface="Comic Sans MS" pitchFamily="66" charset="0"/>
              </a:rPr>
              <a:t>We are delighted with our School Walkway too. It goes from our school, down the road, in through the village, around by the playground and back to the school. Our community are really enjoying it also.</a:t>
            </a:r>
            <a:endParaRPr lang="en-IE" sz="2400" dirty="0">
              <a:latin typeface="Comic Sans MS" pitchFamily="66" charset="0"/>
            </a:endParaRPr>
          </a:p>
        </p:txBody>
      </p:sp>
      <p:sp>
        <p:nvSpPr>
          <p:cNvPr id="50178" name="AutoShape 2" descr="Image result for school walkway active school fla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50180" name="Picture 4" descr="Image result for school walkway active school flag"/>
          <p:cNvPicPr>
            <a:picLocks noChangeAspect="1" noChangeArrowheads="1"/>
          </p:cNvPicPr>
          <p:nvPr/>
        </p:nvPicPr>
        <p:blipFill>
          <a:blip r:embed="rId2" cstate="print"/>
          <a:srcRect/>
          <a:stretch>
            <a:fillRect/>
          </a:stretch>
        </p:blipFill>
        <p:spPr bwMode="auto">
          <a:xfrm>
            <a:off x="1835696" y="2204864"/>
            <a:ext cx="5597866" cy="417646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04248" y="4005064"/>
            <a:ext cx="2139702" cy="28529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747797" cy="20608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620688"/>
            <a:ext cx="3507854" cy="467713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362" y="404664"/>
            <a:ext cx="8568952" cy="5570756"/>
          </a:xfrm>
          <a:prstGeom prst="rect">
            <a:avLst/>
          </a:prstGeom>
          <a:noFill/>
        </p:spPr>
        <p:txBody>
          <a:bodyPr wrap="square" rtlCol="0">
            <a:spAutoFit/>
          </a:bodyPr>
          <a:lstStyle/>
          <a:p>
            <a:pPr algn="ctr"/>
            <a:r>
              <a:rPr lang="en-IE" sz="4400" dirty="0" smtClean="0">
                <a:latin typeface="Comic Sans MS" pitchFamily="66" charset="0"/>
              </a:rPr>
              <a:t>What Clubs Are You In?</a:t>
            </a:r>
          </a:p>
          <a:p>
            <a:r>
              <a:rPr lang="en-IE" sz="2400" dirty="0" smtClean="0">
                <a:latin typeface="Comic Sans MS" pitchFamily="66" charset="0"/>
              </a:rPr>
              <a:t>Survey Results completed by our A.S.C.– </a:t>
            </a:r>
          </a:p>
          <a:p>
            <a:pPr marL="457200" indent="-457200">
              <a:buFont typeface="+mj-lt"/>
              <a:buAutoNum type="arabicPeriod"/>
            </a:pPr>
            <a:r>
              <a:rPr lang="en-IE" sz="2400" dirty="0" err="1" smtClean="0">
                <a:latin typeface="Comic Sans MS" pitchFamily="66" charset="0"/>
              </a:rPr>
              <a:t>Moyvane</a:t>
            </a:r>
            <a:r>
              <a:rPr lang="en-IE" sz="2400" dirty="0" smtClean="0">
                <a:latin typeface="Comic Sans MS" pitchFamily="66" charset="0"/>
              </a:rPr>
              <a:t> Badminton</a:t>
            </a:r>
          </a:p>
          <a:p>
            <a:pPr marL="457200" indent="-457200">
              <a:buFont typeface="+mj-lt"/>
              <a:buAutoNum type="arabicPeriod"/>
            </a:pPr>
            <a:r>
              <a:rPr lang="en-IE" sz="2400" dirty="0" err="1" smtClean="0">
                <a:latin typeface="Comic Sans MS" pitchFamily="66" charset="0"/>
              </a:rPr>
              <a:t>Moyvane</a:t>
            </a:r>
            <a:r>
              <a:rPr lang="en-IE" sz="2400" dirty="0" smtClean="0">
                <a:latin typeface="Comic Sans MS" pitchFamily="66" charset="0"/>
              </a:rPr>
              <a:t> G.A.A.</a:t>
            </a:r>
          </a:p>
          <a:p>
            <a:pPr marL="457200" indent="-457200">
              <a:buFont typeface="+mj-lt"/>
              <a:buAutoNum type="arabicPeriod"/>
            </a:pPr>
            <a:r>
              <a:rPr lang="en-IE" sz="2400" dirty="0" err="1" smtClean="0">
                <a:latin typeface="Comic Sans MS" pitchFamily="66" charset="0"/>
              </a:rPr>
              <a:t>Athea</a:t>
            </a:r>
            <a:r>
              <a:rPr lang="en-IE" sz="2400" dirty="0" smtClean="0">
                <a:latin typeface="Comic Sans MS" pitchFamily="66" charset="0"/>
              </a:rPr>
              <a:t> and </a:t>
            </a:r>
            <a:r>
              <a:rPr lang="en-IE" sz="2400" dirty="0" err="1" smtClean="0">
                <a:latin typeface="Comic Sans MS" pitchFamily="66" charset="0"/>
              </a:rPr>
              <a:t>Duagh</a:t>
            </a:r>
            <a:r>
              <a:rPr lang="en-IE" sz="2400" dirty="0" smtClean="0">
                <a:latin typeface="Comic Sans MS" pitchFamily="66" charset="0"/>
              </a:rPr>
              <a:t> Basketball Clubs</a:t>
            </a:r>
          </a:p>
          <a:p>
            <a:pPr marL="457200" indent="-457200">
              <a:buFont typeface="+mj-lt"/>
              <a:buAutoNum type="arabicPeriod"/>
            </a:pPr>
            <a:r>
              <a:rPr lang="en-IE" sz="2400" dirty="0" smtClean="0">
                <a:latin typeface="Comic Sans MS" pitchFamily="66" charset="0"/>
              </a:rPr>
              <a:t>Listowel Soccer Club</a:t>
            </a:r>
          </a:p>
          <a:p>
            <a:pPr marL="457200" indent="-457200">
              <a:buFont typeface="+mj-lt"/>
              <a:buAutoNum type="arabicPeriod"/>
            </a:pPr>
            <a:r>
              <a:rPr lang="en-IE" sz="2400" dirty="0" smtClean="0">
                <a:latin typeface="Comic Sans MS" pitchFamily="66" charset="0"/>
              </a:rPr>
              <a:t>Irish Dancing </a:t>
            </a:r>
          </a:p>
          <a:p>
            <a:pPr marL="457200" indent="-457200">
              <a:buFont typeface="+mj-lt"/>
              <a:buAutoNum type="arabicPeriod"/>
            </a:pPr>
            <a:r>
              <a:rPr lang="en-IE" sz="2400" dirty="0" err="1" smtClean="0">
                <a:latin typeface="Comic Sans MS" pitchFamily="66" charset="0"/>
              </a:rPr>
              <a:t>Ballybunion</a:t>
            </a:r>
            <a:r>
              <a:rPr lang="en-IE" sz="2400" dirty="0" smtClean="0">
                <a:latin typeface="Comic Sans MS" pitchFamily="66" charset="0"/>
              </a:rPr>
              <a:t> Swimming Club</a:t>
            </a:r>
          </a:p>
          <a:p>
            <a:pPr marL="457200" indent="-457200">
              <a:buFont typeface="+mj-lt"/>
              <a:buAutoNum type="arabicPeriod"/>
            </a:pPr>
            <a:r>
              <a:rPr lang="en-IE" sz="2400" dirty="0" err="1" smtClean="0">
                <a:latin typeface="Comic Sans MS" pitchFamily="66" charset="0"/>
              </a:rPr>
              <a:t>Listowel</a:t>
            </a:r>
            <a:r>
              <a:rPr lang="en-IE" sz="2400" dirty="0" smtClean="0">
                <a:latin typeface="Comic Sans MS" pitchFamily="66" charset="0"/>
              </a:rPr>
              <a:t> Athletics</a:t>
            </a:r>
          </a:p>
          <a:p>
            <a:pPr marL="457200" indent="-457200">
              <a:buFont typeface="+mj-lt"/>
              <a:buAutoNum type="arabicPeriod"/>
            </a:pPr>
            <a:r>
              <a:rPr lang="en-IE" sz="2400" dirty="0" smtClean="0">
                <a:latin typeface="Comic Sans MS" pitchFamily="66" charset="0"/>
              </a:rPr>
              <a:t>Tae Kwan Do </a:t>
            </a:r>
            <a:r>
              <a:rPr lang="en-IE" sz="2400" dirty="0" err="1" smtClean="0">
                <a:latin typeface="Comic Sans MS" pitchFamily="66" charset="0"/>
              </a:rPr>
              <a:t>Listowel</a:t>
            </a:r>
            <a:endParaRPr lang="en-IE" sz="2400" dirty="0" smtClean="0">
              <a:latin typeface="Comic Sans MS" pitchFamily="66" charset="0"/>
            </a:endParaRPr>
          </a:p>
          <a:p>
            <a:pPr marL="457200" indent="-457200">
              <a:buFont typeface="+mj-lt"/>
              <a:buAutoNum type="arabicPeriod"/>
            </a:pPr>
            <a:r>
              <a:rPr lang="en-IE" sz="2400" dirty="0" err="1" smtClean="0">
                <a:latin typeface="Comic Sans MS" pitchFamily="66" charset="0"/>
              </a:rPr>
              <a:t>Listowel</a:t>
            </a:r>
            <a:r>
              <a:rPr lang="en-IE" sz="2400" dirty="0" smtClean="0">
                <a:latin typeface="Comic Sans MS" pitchFamily="66" charset="0"/>
              </a:rPr>
              <a:t> Rugby Club</a:t>
            </a:r>
          </a:p>
          <a:p>
            <a:pPr marL="457200" indent="-457200">
              <a:buFont typeface="+mj-lt"/>
              <a:buAutoNum type="arabicPeriod"/>
            </a:pPr>
            <a:r>
              <a:rPr lang="en-IE" sz="2400" dirty="0" err="1" smtClean="0">
                <a:latin typeface="Comic Sans MS" pitchFamily="66" charset="0"/>
              </a:rPr>
              <a:t>Ballyduff</a:t>
            </a:r>
            <a:r>
              <a:rPr lang="en-IE" sz="2400" dirty="0" smtClean="0">
                <a:latin typeface="Comic Sans MS" pitchFamily="66" charset="0"/>
              </a:rPr>
              <a:t> Boxing Club</a:t>
            </a:r>
          </a:p>
          <a:p>
            <a:pPr marL="457200" indent="-457200">
              <a:buFont typeface="+mj-lt"/>
              <a:buAutoNum type="arabicPeriod"/>
            </a:pPr>
            <a:r>
              <a:rPr lang="en-IE" sz="2400" dirty="0" err="1" smtClean="0">
                <a:latin typeface="Comic Sans MS" pitchFamily="66" charset="0"/>
              </a:rPr>
              <a:t>Ballyduff</a:t>
            </a:r>
            <a:r>
              <a:rPr lang="en-IE" sz="2400" dirty="0" smtClean="0">
                <a:latin typeface="Comic Sans MS" pitchFamily="66" charset="0"/>
              </a:rPr>
              <a:t> </a:t>
            </a:r>
            <a:r>
              <a:rPr lang="en-IE" sz="2400" dirty="0" err="1" smtClean="0">
                <a:latin typeface="Comic Sans MS" pitchFamily="66" charset="0"/>
              </a:rPr>
              <a:t>HurlingClub</a:t>
            </a:r>
            <a:endParaRPr lang="en-IE" sz="2400" dirty="0" smtClean="0">
              <a:latin typeface="Comic Sans MS" pitchFamily="66" charset="0"/>
            </a:endParaRPr>
          </a:p>
          <a:p>
            <a:pPr marL="457200" indent="-457200">
              <a:buFont typeface="+mj-lt"/>
              <a:buAutoNum type="arabicPeriod"/>
            </a:pPr>
            <a:r>
              <a:rPr lang="en-IE" sz="2400" dirty="0" err="1" smtClean="0">
                <a:latin typeface="Comic Sans MS" pitchFamily="66" charset="0"/>
              </a:rPr>
              <a:t>Abbeyfeale</a:t>
            </a:r>
            <a:r>
              <a:rPr lang="en-IE" sz="2400" dirty="0" smtClean="0">
                <a:latin typeface="Comic Sans MS" pitchFamily="66" charset="0"/>
              </a:rPr>
              <a:t> Kick Boxing Club</a:t>
            </a:r>
          </a:p>
        </p:txBody>
      </p:sp>
    </p:spTree>
    <p:extLst>
      <p:ext uri="{BB962C8B-B14F-4D97-AF65-F5344CB8AC3E}">
        <p14:creationId xmlns:p14="http://schemas.microsoft.com/office/powerpoint/2010/main" val="27199713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140968"/>
            <a:ext cx="7776864" cy="461665"/>
          </a:xfrm>
          <a:prstGeom prst="rect">
            <a:avLst/>
          </a:prstGeom>
          <a:noFill/>
        </p:spPr>
        <p:txBody>
          <a:bodyPr wrap="square" rtlCol="0">
            <a:spAutoFit/>
          </a:bodyPr>
          <a:lstStyle/>
          <a:p>
            <a:r>
              <a:rPr lang="en-IE" sz="2400" dirty="0" smtClean="0">
                <a:latin typeface="Comic Sans MS" pitchFamily="66" charset="0"/>
              </a:rPr>
              <a:t>Making use of our local amenities......</a:t>
            </a:r>
            <a:endParaRPr lang="en-IE" sz="2400" dirty="0">
              <a:latin typeface="Comic Sans MS"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171399"/>
            <a:ext cx="3003798" cy="40050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899925" cy="29249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3590874"/>
            <a:ext cx="2520280" cy="33603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515" y="3683855"/>
            <a:ext cx="2142901" cy="285720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260648"/>
            <a:ext cx="5976664" cy="1846659"/>
          </a:xfrm>
          <a:prstGeom prst="rect">
            <a:avLst/>
          </a:prstGeom>
          <a:noFill/>
        </p:spPr>
        <p:txBody>
          <a:bodyPr wrap="square" rtlCol="0">
            <a:spAutoFit/>
          </a:bodyPr>
          <a:lstStyle/>
          <a:p>
            <a:r>
              <a:rPr lang="en-GB" sz="2400" dirty="0" smtClean="0"/>
              <a:t>Pupil and Parent Questionnaires</a:t>
            </a:r>
          </a:p>
          <a:p>
            <a:r>
              <a:rPr lang="en-GB" dirty="0" smtClean="0"/>
              <a:t>We carried out questionnaires with the pupils and parents in order to get feedback on PE, ASF, ASW and other active initiatives that take place in the school. We reflected and used this feedback to implement more engaging activities at break times and to invite parents to use their skills to coordinate</a:t>
            </a:r>
            <a:endParaRPr lang="en-I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2802" y="2618815"/>
            <a:ext cx="3120108" cy="41490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636912"/>
            <a:ext cx="3174258" cy="4221088"/>
          </a:xfrm>
          <a:prstGeom prst="rect">
            <a:avLst/>
          </a:prstGeom>
        </p:spPr>
      </p:pic>
      <p:sp>
        <p:nvSpPr>
          <p:cNvPr id="5" name="Rectangle 1"/>
          <p:cNvSpPr>
            <a:spLocks noChangeArrowheads="1"/>
          </p:cNvSpPr>
          <p:nvPr/>
        </p:nvSpPr>
        <p:spPr bwMode="auto">
          <a:xfrm>
            <a:off x="133164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1155CC"/>
                </a:solidFill>
                <a:effectLst/>
                <a:latin typeface="Arial" pitchFamily="34" charset="0"/>
                <a:cs typeface="Arial" pitchFamily="34" charset="0"/>
                <a:hlinkClick r:id="rId4"/>
              </a:rPr>
              <a:t>https://www.surveymonkey.com/r/SMHQGJ8</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3639056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Related image"/>
          <p:cNvPicPr>
            <a:picLocks noChangeAspect="1" noChangeArrowheads="1"/>
          </p:cNvPicPr>
          <p:nvPr/>
        </p:nvPicPr>
        <p:blipFill>
          <a:blip r:embed="rId2" cstate="print"/>
          <a:srcRect/>
          <a:stretch>
            <a:fillRect/>
          </a:stretch>
        </p:blipFill>
        <p:spPr bwMode="auto">
          <a:xfrm>
            <a:off x="467544" y="836712"/>
            <a:ext cx="8277225" cy="3552825"/>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1115616" y="4869160"/>
            <a:ext cx="7056784"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E" sz="4000" dirty="0" smtClean="0">
                <a:latin typeface="Comic Sans MS" pitchFamily="66" charset="0"/>
              </a:rPr>
              <a:t>12</a:t>
            </a:r>
            <a:r>
              <a:rPr lang="en-IE" sz="4000" baseline="30000" dirty="0" smtClean="0">
                <a:latin typeface="Comic Sans MS" pitchFamily="66" charset="0"/>
              </a:rPr>
              <a:t>th</a:t>
            </a:r>
            <a:r>
              <a:rPr lang="en-IE" sz="4000" dirty="0" smtClean="0">
                <a:latin typeface="Comic Sans MS" pitchFamily="66" charset="0"/>
              </a:rPr>
              <a:t> – 16</a:t>
            </a:r>
            <a:r>
              <a:rPr lang="en-IE" sz="4000" baseline="30000" dirty="0" smtClean="0">
                <a:latin typeface="Comic Sans MS" pitchFamily="66" charset="0"/>
              </a:rPr>
              <a:t>th</a:t>
            </a:r>
            <a:r>
              <a:rPr lang="en-IE" sz="4000" dirty="0" smtClean="0">
                <a:latin typeface="Comic Sans MS" pitchFamily="66" charset="0"/>
              </a:rPr>
              <a:t> of June</a:t>
            </a:r>
            <a:endParaRPr lang="en-IE" sz="4000" dirty="0">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327" y="548680"/>
            <a:ext cx="8568952" cy="4801314"/>
          </a:xfrm>
          <a:prstGeom prst="rect">
            <a:avLst/>
          </a:prstGeom>
        </p:spPr>
        <p:txBody>
          <a:bodyPr wrap="square">
            <a:spAutoFit/>
          </a:bodyPr>
          <a:lstStyle/>
          <a:p>
            <a:r>
              <a:rPr lang="en-IE" dirty="0"/>
              <a:t>Active Schools Week was jammed packed for 2023. It began on Monday with a coaching session in Badminton with two coaches from Moyvane Badminton Club. Children practiced their badminton skills in a fun and interactive way. That afternoon, Ms. Finnegan organised activities for every class to give them the opportunity to learn and develop their skills at hurdles, javelin throwing, reaction starts and relay races. On Tuesday, children were coached in basketball by Mrs. Quill. They warmed up their hands with some ball handling and then had a few games of hot seat and a blitz to finish. Wednesday began in a very calm and peaceful way thanks to a parent who volunteered to guide children in meditation and yoga poses. The children learned strategies for breathing effectively and stretching their bodies. The children then took to their bikes and other vehicles with wheels for a drive around the yard to practice balance, agility and learn the rules of the road. Thursday, saw the finals of the Patrick Curtin Memorial Cup come to a close with excellent displays of skill in football from both teams. The senior room also organised and coordinated activities for the younger classes to take part in. On the last day of the week, the week finished on a high as the children enjoyed multiple fun races including egg and spoon race, welly throw, three-legged race, sack race and tug-o-war. A great week full of activity was had by each and every child.</a:t>
            </a:r>
          </a:p>
        </p:txBody>
      </p:sp>
      <p:sp>
        <p:nvSpPr>
          <p:cNvPr id="3" name="TextBox 2"/>
          <p:cNvSpPr txBox="1"/>
          <p:nvPr/>
        </p:nvSpPr>
        <p:spPr>
          <a:xfrm>
            <a:off x="755576" y="5733256"/>
            <a:ext cx="6408712" cy="369332"/>
          </a:xfrm>
          <a:prstGeom prst="rect">
            <a:avLst/>
          </a:prstGeom>
          <a:noFill/>
        </p:spPr>
        <p:txBody>
          <a:bodyPr wrap="square" rtlCol="0">
            <a:spAutoFit/>
          </a:bodyPr>
          <a:lstStyle/>
          <a:p>
            <a:r>
              <a:rPr lang="en-GB" dirty="0" smtClean="0"/>
              <a:t>Check out our website for photos of the week. </a:t>
            </a:r>
            <a:endParaRPr lang="en-IE" dirty="0"/>
          </a:p>
        </p:txBody>
      </p:sp>
    </p:spTree>
    <p:extLst>
      <p:ext uri="{BB962C8B-B14F-4D97-AF65-F5344CB8AC3E}">
        <p14:creationId xmlns:p14="http://schemas.microsoft.com/office/powerpoint/2010/main" val="82754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620688"/>
            <a:ext cx="7344816" cy="769441"/>
          </a:xfrm>
          <a:prstGeom prst="rect">
            <a:avLst/>
          </a:prstGeom>
          <a:noFill/>
        </p:spPr>
        <p:txBody>
          <a:bodyPr wrap="square" rtlCol="0">
            <a:spAutoFit/>
          </a:bodyPr>
          <a:lstStyle/>
          <a:p>
            <a:r>
              <a:rPr lang="en-IE" sz="4400" dirty="0" smtClean="0">
                <a:latin typeface="Comic Sans MS" pitchFamily="66" charset="0"/>
              </a:rPr>
              <a:t>Our Parental Involvement - </a:t>
            </a:r>
            <a:endParaRPr lang="en-IE" sz="4400" dirty="0">
              <a:latin typeface="Comic Sans MS" pitchFamily="66" charset="0"/>
            </a:endParaRPr>
          </a:p>
        </p:txBody>
      </p:sp>
      <p:sp>
        <p:nvSpPr>
          <p:cNvPr id="3" name="TextBox 2"/>
          <p:cNvSpPr txBox="1"/>
          <p:nvPr/>
        </p:nvSpPr>
        <p:spPr>
          <a:xfrm>
            <a:off x="971600" y="5157192"/>
            <a:ext cx="7128792" cy="1323439"/>
          </a:xfrm>
          <a:prstGeom prst="rect">
            <a:avLst/>
          </a:prstGeom>
          <a:noFill/>
        </p:spPr>
        <p:txBody>
          <a:bodyPr wrap="square" rtlCol="0">
            <a:spAutoFit/>
          </a:bodyPr>
          <a:lstStyle/>
          <a:p>
            <a:r>
              <a:rPr lang="en-IE" sz="4000" dirty="0" smtClean="0"/>
              <a:t>Parents that got involved in coaching GAA and badminton.</a:t>
            </a:r>
            <a:endParaRPr lang="en-IE" sz="4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541" t="14787" r="24729" b="19114"/>
          <a:stretch/>
        </p:blipFill>
        <p:spPr>
          <a:xfrm>
            <a:off x="2262352" y="1610424"/>
            <a:ext cx="4547288" cy="3398108"/>
          </a:xfrm>
          <a:prstGeom prst="rect">
            <a:avLst/>
          </a:prstGeom>
        </p:spPr>
      </p:pic>
    </p:spTree>
    <p:extLst>
      <p:ext uri="{BB962C8B-B14F-4D97-AF65-F5344CB8AC3E}">
        <p14:creationId xmlns:p14="http://schemas.microsoft.com/office/powerpoint/2010/main" val="4181375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764704"/>
            <a:ext cx="5904656" cy="584775"/>
          </a:xfrm>
          <a:prstGeom prst="rect">
            <a:avLst/>
          </a:prstGeom>
          <a:noFill/>
        </p:spPr>
        <p:txBody>
          <a:bodyPr wrap="square" rtlCol="0">
            <a:spAutoFit/>
          </a:bodyPr>
          <a:lstStyle/>
          <a:p>
            <a:r>
              <a:rPr lang="en-GB" sz="3200" dirty="0" smtClean="0"/>
              <a:t>Active Homework</a:t>
            </a:r>
            <a:endParaRPr lang="en-IE" sz="3200" dirty="0"/>
          </a:p>
        </p:txBody>
      </p:sp>
      <p:sp>
        <p:nvSpPr>
          <p:cNvPr id="3" name="TextBox 2"/>
          <p:cNvSpPr txBox="1"/>
          <p:nvPr/>
        </p:nvSpPr>
        <p:spPr>
          <a:xfrm>
            <a:off x="1115616" y="1700808"/>
            <a:ext cx="6912768" cy="1200329"/>
          </a:xfrm>
          <a:prstGeom prst="rect">
            <a:avLst/>
          </a:prstGeom>
          <a:noFill/>
        </p:spPr>
        <p:txBody>
          <a:bodyPr wrap="square" rtlCol="0">
            <a:spAutoFit/>
          </a:bodyPr>
          <a:lstStyle/>
          <a:p>
            <a:r>
              <a:rPr lang="en-GB" dirty="0" smtClean="0"/>
              <a:t>We encourage Active Homework every week and have a template on our website where children can choose what activity they would like to complete. They write in their diaries what activity they have completed that night.</a:t>
            </a:r>
            <a:endParaRPr lang="en-IE"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541" t="16383" r="27703" b="6856"/>
          <a:stretch/>
        </p:blipFill>
        <p:spPr>
          <a:xfrm>
            <a:off x="2218256" y="2901137"/>
            <a:ext cx="4275439" cy="3946231"/>
          </a:xfrm>
          <a:prstGeom prst="rect">
            <a:avLst/>
          </a:prstGeom>
        </p:spPr>
      </p:pic>
    </p:spTree>
    <p:extLst>
      <p:ext uri="{BB962C8B-B14F-4D97-AF65-F5344CB8AC3E}">
        <p14:creationId xmlns:p14="http://schemas.microsoft.com/office/powerpoint/2010/main" val="407089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IE" dirty="0" smtClean="0"/>
              <a:t>Physical Education</a:t>
            </a:r>
            <a:endParaRPr lang="en-IE" dirty="0"/>
          </a:p>
        </p:txBody>
      </p:sp>
      <p:sp>
        <p:nvSpPr>
          <p:cNvPr id="3" name="Content Placeholder 2"/>
          <p:cNvSpPr>
            <a:spLocks noGrp="1"/>
          </p:cNvSpPr>
          <p:nvPr>
            <p:ph idx="1"/>
          </p:nvPr>
        </p:nvSpPr>
        <p:spPr>
          <a:xfrm>
            <a:off x="395536" y="1268760"/>
            <a:ext cx="8229600" cy="4525963"/>
          </a:xfrm>
        </p:spPr>
        <p:txBody>
          <a:bodyPr>
            <a:noAutofit/>
          </a:bodyPr>
          <a:lstStyle/>
          <a:p>
            <a:r>
              <a:rPr lang="en-IE" sz="2400" dirty="0" smtClean="0"/>
              <a:t>Mrs. O’Flaherty completed training on Mental Health and Wellbeing through PE and Ms. Finnegan completed a level 1 Athletics course . </a:t>
            </a:r>
          </a:p>
          <a:p>
            <a:r>
              <a:rPr lang="en-IE" sz="2400" dirty="0" smtClean="0"/>
              <a:t>They reported back to the staff during our </a:t>
            </a:r>
            <a:r>
              <a:rPr lang="en-IE" sz="2400" dirty="0" err="1" smtClean="0"/>
              <a:t>Croke</a:t>
            </a:r>
            <a:r>
              <a:rPr lang="en-IE" sz="2400" dirty="0" smtClean="0"/>
              <a:t> Park meeting for an hour.</a:t>
            </a:r>
          </a:p>
          <a:p>
            <a:r>
              <a:rPr lang="en-IE" sz="2400" dirty="0" smtClean="0"/>
              <a:t>Each teacher decided to teach a fundamental skill each month. </a:t>
            </a:r>
          </a:p>
          <a:p>
            <a:r>
              <a:rPr lang="en-IE" sz="2400" dirty="0" smtClean="0"/>
              <a:t>Each teacher concentrated on the teaching points from the PDST website and the Move Well Move Often Teacher Manual in class and the children assessed each other.</a:t>
            </a:r>
          </a:p>
          <a:p>
            <a:r>
              <a:rPr lang="en-GB" sz="2400" dirty="0" smtClean="0"/>
              <a:t>All strands of the PE curriculum are taught every year. </a:t>
            </a:r>
            <a:endParaRPr lang="en-IE"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 long term grid</a:t>
            </a:r>
            <a:endParaRPr lang="en-IE" dirty="0"/>
          </a:p>
        </p:txBody>
      </p:sp>
      <p:graphicFrame>
        <p:nvGraphicFramePr>
          <p:cNvPr id="4" name="Content Placeholder 3"/>
          <p:cNvGraphicFramePr>
            <a:graphicFrameLocks noGrp="1"/>
          </p:cNvGraphicFramePr>
          <p:nvPr>
            <p:ph idx="1"/>
          </p:nvPr>
        </p:nvGraphicFramePr>
        <p:xfrm>
          <a:off x="1457325" y="2089626"/>
          <a:ext cx="6229350" cy="3547110"/>
        </p:xfrm>
        <a:graphic>
          <a:graphicData uri="http://schemas.openxmlformats.org/drawingml/2006/table">
            <a:tbl>
              <a:tblPr/>
              <a:tblGrid>
                <a:gridCol w="1038225"/>
                <a:gridCol w="1038225"/>
                <a:gridCol w="1038225"/>
                <a:gridCol w="1038225"/>
                <a:gridCol w="1038225"/>
                <a:gridCol w="1038225"/>
              </a:tblGrid>
              <a:tr h="346075">
                <a:tc>
                  <a:txBody>
                    <a:bodyPr/>
                    <a:lstStyle/>
                    <a:p>
                      <a:pPr rtl="0" fontAlgn="t">
                        <a:spcBef>
                          <a:spcPts val="1200"/>
                        </a:spcBef>
                        <a:spcAft>
                          <a:spcPts val="1200"/>
                        </a:spcAft>
                      </a:pPr>
                      <a:r>
                        <a:rPr lang="en-IE" sz="1400" b="1" i="1" u="none" strike="noStrike">
                          <a:solidFill>
                            <a:srgbClr val="000000"/>
                          </a:solidFill>
                          <a:effectLst/>
                          <a:latin typeface="Times New Roman"/>
                        </a:rPr>
                        <a:t>Month</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September</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October</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November</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December</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January</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555625">
                <a:tc>
                  <a:txBody>
                    <a:bodyPr/>
                    <a:lstStyle/>
                    <a:p>
                      <a:pPr rtl="0" fontAlgn="t">
                        <a:spcBef>
                          <a:spcPts val="1200"/>
                        </a:spcBef>
                        <a:spcAft>
                          <a:spcPts val="1200"/>
                        </a:spcAft>
                      </a:pPr>
                      <a:r>
                        <a:rPr lang="en-IE" sz="1400" b="1" i="1" u="none" strike="noStrike">
                          <a:solidFill>
                            <a:srgbClr val="000000"/>
                          </a:solidFill>
                          <a:effectLst/>
                          <a:latin typeface="Times New Roman"/>
                        </a:rPr>
                        <a:t>Strand</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0" i="1" u="none" strike="noStrike">
                          <a:solidFill>
                            <a:srgbClr val="000000"/>
                          </a:solidFill>
                          <a:effectLst/>
                          <a:latin typeface="Times New Roman"/>
                        </a:rPr>
                        <a:t>Games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Athletics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Athletics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Games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Gymnastics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5175">
                <a:tc>
                  <a:txBody>
                    <a:bodyPr/>
                    <a:lstStyle/>
                    <a:p>
                      <a:pPr rtl="0" fontAlgn="t">
                        <a:spcBef>
                          <a:spcPts val="1200"/>
                        </a:spcBef>
                        <a:spcAft>
                          <a:spcPts val="1200"/>
                        </a:spcAft>
                      </a:pPr>
                      <a:r>
                        <a:rPr lang="en-IE" sz="1400" b="1" i="1" u="none" strike="noStrike">
                          <a:solidFill>
                            <a:srgbClr val="000000"/>
                          </a:solidFill>
                          <a:effectLst/>
                          <a:latin typeface="Times New Roman"/>
                        </a:rPr>
                        <a:t>FMS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0" i="1" u="none" strike="noStrike">
                          <a:solidFill>
                            <a:srgbClr val="000000"/>
                          </a:solidFill>
                          <a:effectLst/>
                          <a:latin typeface="Times New Roman"/>
                        </a:rPr>
                        <a:t>Running/walking </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Jumping for length</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Jumping for height</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Skipping </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Balance</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75">
                <a:tc>
                  <a:txBody>
                    <a:bodyPr/>
                    <a:lstStyle/>
                    <a:p>
                      <a:pPr rtl="0" fontAlgn="t">
                        <a:spcBef>
                          <a:spcPts val="1200"/>
                        </a:spcBef>
                        <a:spcAft>
                          <a:spcPts val="1200"/>
                        </a:spcAft>
                      </a:pPr>
                      <a:r>
                        <a:rPr lang="en-IE" sz="1400" b="1" i="1" u="none" strike="noStrike">
                          <a:solidFill>
                            <a:srgbClr val="000000"/>
                          </a:solidFill>
                          <a:effectLst/>
                          <a:latin typeface="Times New Roman"/>
                        </a:rPr>
                        <a:t>Month</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February</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March</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April</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May</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1" i="1" u="none" strike="noStrike">
                          <a:solidFill>
                            <a:srgbClr val="000000"/>
                          </a:solidFill>
                          <a:effectLst/>
                          <a:latin typeface="Times New Roman"/>
                        </a:rPr>
                        <a:t>June</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555625">
                <a:tc>
                  <a:txBody>
                    <a:bodyPr/>
                    <a:lstStyle/>
                    <a:p>
                      <a:pPr rtl="0" fontAlgn="t">
                        <a:spcBef>
                          <a:spcPts val="1200"/>
                        </a:spcBef>
                        <a:spcAft>
                          <a:spcPts val="1200"/>
                        </a:spcAft>
                      </a:pPr>
                      <a:r>
                        <a:rPr lang="en-IE" sz="1400" b="1" i="1" u="none" strike="noStrike">
                          <a:solidFill>
                            <a:srgbClr val="000000"/>
                          </a:solidFill>
                          <a:effectLst/>
                          <a:latin typeface="Times New Roman"/>
                        </a:rPr>
                        <a:t>Strand</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0" i="1" u="none" strike="noStrike">
                          <a:solidFill>
                            <a:srgbClr val="000000"/>
                          </a:solidFill>
                          <a:effectLst/>
                          <a:latin typeface="Times New Roman"/>
                        </a:rPr>
                        <a:t>Gymnastics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Dance</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Athletics </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Outdoor &amp; Adventure/Games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Outdoor &amp; adventure </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5175">
                <a:tc>
                  <a:txBody>
                    <a:bodyPr/>
                    <a:lstStyle/>
                    <a:p>
                      <a:pPr rtl="0" fontAlgn="t">
                        <a:spcBef>
                          <a:spcPts val="1200"/>
                        </a:spcBef>
                        <a:spcAft>
                          <a:spcPts val="1200"/>
                        </a:spcAft>
                      </a:pPr>
                      <a:r>
                        <a:rPr lang="en-IE" sz="1400" b="1" i="1" u="none" strike="noStrike">
                          <a:solidFill>
                            <a:srgbClr val="000000"/>
                          </a:solidFill>
                          <a:effectLst/>
                          <a:latin typeface="Times New Roman"/>
                        </a:rPr>
                        <a:t>FMS</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rtl="0" fontAlgn="t">
                        <a:spcBef>
                          <a:spcPts val="1200"/>
                        </a:spcBef>
                        <a:spcAft>
                          <a:spcPts val="1200"/>
                        </a:spcAft>
                      </a:pPr>
                      <a:r>
                        <a:rPr lang="en-IE" sz="1400" b="0" i="1" u="none" strike="noStrike">
                          <a:solidFill>
                            <a:srgbClr val="000000"/>
                          </a:solidFill>
                          <a:effectLst/>
                          <a:latin typeface="Times New Roman"/>
                        </a:rPr>
                        <a:t>Balance </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Skipping </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Striking with the hand </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a:solidFill>
                            <a:srgbClr val="000000"/>
                          </a:solidFill>
                          <a:effectLst/>
                          <a:latin typeface="Times New Roman"/>
                        </a:rPr>
                        <a:t>Striking with an implement </a:t>
                      </a:r>
                      <a:endParaRPr lang="en-IE">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1200"/>
                        </a:spcBef>
                        <a:spcAft>
                          <a:spcPts val="1200"/>
                        </a:spcAft>
                      </a:pPr>
                      <a:r>
                        <a:rPr lang="en-IE" sz="1400" b="0" i="1" u="none" strike="noStrike" dirty="0">
                          <a:solidFill>
                            <a:srgbClr val="000000"/>
                          </a:solidFill>
                          <a:effectLst/>
                          <a:latin typeface="Times New Roman"/>
                        </a:rPr>
                        <a:t>Revision</a:t>
                      </a:r>
                      <a:endParaRPr lang="en-IE"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457325" y="2089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70334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6632"/>
            <a:ext cx="4104456" cy="307834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206" y="3194974"/>
            <a:ext cx="4930794" cy="3216130"/>
          </a:xfrm>
          <a:prstGeom prst="rect">
            <a:avLst/>
          </a:prstGeom>
        </p:spPr>
      </p:pic>
      <p:sp>
        <p:nvSpPr>
          <p:cNvPr id="4" name="TextBox 3"/>
          <p:cNvSpPr txBox="1"/>
          <p:nvPr/>
        </p:nvSpPr>
        <p:spPr>
          <a:xfrm>
            <a:off x="4932040" y="764704"/>
            <a:ext cx="3024336" cy="646331"/>
          </a:xfrm>
          <a:prstGeom prst="rect">
            <a:avLst/>
          </a:prstGeom>
          <a:noFill/>
        </p:spPr>
        <p:txBody>
          <a:bodyPr wrap="square" rtlCol="0">
            <a:spAutoFit/>
          </a:bodyPr>
          <a:lstStyle/>
          <a:p>
            <a:r>
              <a:rPr lang="en-GB" dirty="0" smtClean="0"/>
              <a:t>Fundamental movement skill: balance</a:t>
            </a:r>
            <a:endParaRPr lang="en-I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3464660"/>
            <a:ext cx="4368944" cy="32767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03" y="0"/>
            <a:ext cx="4596003" cy="344700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719</TotalTime>
  <Words>944</Words>
  <Application>Microsoft Office PowerPoint</Application>
  <PresentationFormat>On-screen Show (4:3)</PresentationFormat>
  <Paragraphs>109</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  </vt:lpstr>
      <vt:lpstr>Murhur NS Active School Coordinator:  Ms. Finnegan</vt:lpstr>
      <vt:lpstr>PowerPoint Presentation</vt:lpstr>
      <vt:lpstr>PowerPoint Presentation</vt:lpstr>
      <vt:lpstr>PowerPoint Presentation</vt:lpstr>
      <vt:lpstr>Physical Education</vt:lpstr>
      <vt:lpstr>PE long term grid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Students</cp:lastModifiedBy>
  <cp:revision>53</cp:revision>
  <dcterms:created xsi:type="dcterms:W3CDTF">2019-03-05T20:55:42Z</dcterms:created>
  <dcterms:modified xsi:type="dcterms:W3CDTF">2023-06-22T14:12:43Z</dcterms:modified>
</cp:coreProperties>
</file>